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3"/>
  </p:notesMasterIdLst>
  <p:handoutMasterIdLst>
    <p:handoutMasterId r:id="rId34"/>
  </p:handoutMasterIdLst>
  <p:sldIdLst>
    <p:sldId id="256" r:id="rId6"/>
    <p:sldId id="259" r:id="rId7"/>
    <p:sldId id="257" r:id="rId8"/>
    <p:sldId id="263" r:id="rId9"/>
    <p:sldId id="264" r:id="rId10"/>
    <p:sldId id="260" r:id="rId11"/>
    <p:sldId id="261" r:id="rId12"/>
    <p:sldId id="262" r:id="rId13"/>
    <p:sldId id="265" r:id="rId14"/>
    <p:sldId id="268" r:id="rId15"/>
    <p:sldId id="269" r:id="rId16"/>
    <p:sldId id="270" r:id="rId17"/>
    <p:sldId id="271" r:id="rId18"/>
    <p:sldId id="272" r:id="rId19"/>
    <p:sldId id="273" r:id="rId20"/>
    <p:sldId id="274" r:id="rId21"/>
    <p:sldId id="275" r:id="rId22"/>
    <p:sldId id="276" r:id="rId23"/>
    <p:sldId id="285" r:id="rId24"/>
    <p:sldId id="278" r:id="rId25"/>
    <p:sldId id="279" r:id="rId26"/>
    <p:sldId id="280" r:id="rId27"/>
    <p:sldId id="286" r:id="rId28"/>
    <p:sldId id="287" r:id="rId29"/>
    <p:sldId id="282" r:id="rId30"/>
    <p:sldId id="283" r:id="rId31"/>
    <p:sldId id="284" r:id="rId32"/>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63" autoAdjust="0"/>
    <p:restoredTop sz="56641" autoAdjust="0"/>
  </p:normalViewPr>
  <p:slideViewPr>
    <p:cSldViewPr snapToGrid="0">
      <p:cViewPr varScale="1">
        <p:scale>
          <a:sx n="74" d="100"/>
          <a:sy n="74" d="100"/>
        </p:scale>
        <p:origin x="-456" y="-104"/>
      </p:cViewPr>
      <p:guideLst>
        <p:guide orient="horz" pos="2880"/>
        <p:guide pos="5120"/>
      </p:guideLst>
    </p:cSldViewPr>
  </p:slideViewPr>
  <p:outlineViewPr>
    <p:cViewPr>
      <p:scale>
        <a:sx n="33" d="100"/>
        <a:sy n="33" d="100"/>
      </p:scale>
      <p:origin x="0" y="90784"/>
    </p:cViewPr>
  </p:outlineViewPr>
  <p:notesTextViewPr>
    <p:cViewPr>
      <p:scale>
        <a:sx n="140" d="100"/>
        <a:sy n="14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notesMaster" Target="notesMasters/notesMaster1.xml"/><Relationship Id="rId34" Type="http://schemas.openxmlformats.org/officeDocument/2006/relationships/handoutMaster" Target="handoutMasters/handoutMaster1.xml"/><Relationship Id="rId35" Type="http://schemas.openxmlformats.org/officeDocument/2006/relationships/printerSettings" Target="printerSettings/printerSettings1.bin"/><Relationship Id="rId36" Type="http://schemas.openxmlformats.org/officeDocument/2006/relationships/presProps" Target="presProp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2/24/16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2/24/16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a:t>
            </a:r>
            <a:r>
              <a:rPr lang="en-US" baseline="0" dirty="0" smtClean="0"/>
              <a:t> our current working directory, which at the moment is the home directory, the 'chef-client' command will look for a directory named 'cookbooks'. Within that 'cookbooks' directory it will find the cookbook named 'apache'. Within the 'apache' cookbook it will look for the 'server' recipe.</a:t>
            </a:r>
            <a:endParaRPr lang="en-US" dirty="0" smtClean="0"/>
          </a:p>
          <a:p>
            <a:endParaRPr lang="en-US" dirty="0" smtClean="0"/>
          </a:p>
          <a:p>
            <a:r>
              <a:rPr lang="en-US" dirty="0" smtClean="0"/>
              <a:t>Run</a:t>
            </a:r>
            <a:r>
              <a:rPr lang="en-US" baseline="0" dirty="0" smtClean="0"/>
              <a:t> this command, from the home directory, and ensure that you see the recipe being applied as it had before except this time the output will display a populated run list and a cookbook that has been synchronized.</a:t>
            </a:r>
          </a:p>
          <a:p>
            <a:endParaRPr lang="en-US" dirty="0" smtClean="0"/>
          </a:p>
          <a:p>
            <a:r>
              <a:rPr lang="en-US" dirty="0" smtClean="0"/>
              <a:t>Instructor Note:</a:t>
            </a:r>
            <a:r>
              <a:rPr lang="en-US" baseline="0" dirty="0" smtClean="0"/>
              <a:t> The WARN messages were omitted from this output so you can see the converging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a:t>
            </a:r>
            <a:r>
              <a:rPr lang="en-US" b="0" i="0" dirty="0" smtClean="0"/>
              <a:t>setup'</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apache 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'workstation' cookbook's 'setup'</a:t>
            </a:r>
            <a:r>
              <a:rPr lang="en-US" baseline="0" dirty="0" smtClean="0"/>
              <a:t> r</a:t>
            </a:r>
            <a:r>
              <a:rPr lang="en-US" dirty="0" smtClean="0"/>
              <a:t>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a:t>
            </a:r>
            <a:r>
              <a:rPr lang="en-US" dirty="0" smtClean="0"/>
              <a:t>we are including the </a:t>
            </a:r>
            <a:r>
              <a:rPr lang="uk-UA" dirty="0" smtClean="0"/>
              <a:t>'</a:t>
            </a:r>
            <a:r>
              <a:rPr lang="en-US" dirty="0" smtClean="0"/>
              <a:t>apache</a:t>
            </a:r>
            <a:r>
              <a:rPr lang="uk-UA" dirty="0" smtClean="0"/>
              <a:t>'</a:t>
            </a:r>
            <a:r>
              <a:rPr lang="en-US" dirty="0" smtClean="0"/>
              <a:t> cookbook's </a:t>
            </a:r>
            <a:r>
              <a:rPr lang="uk-UA" dirty="0" smtClean="0"/>
              <a:t>'</a:t>
            </a:r>
            <a:r>
              <a:rPr lang="en-US" dirty="0" smtClean="0"/>
              <a:t>server</a:t>
            </a:r>
            <a:r>
              <a:rPr lang="uk-UA" dirty="0" smtClean="0"/>
              <a:t>'</a:t>
            </a:r>
            <a:r>
              <a:rPr lang="en-US" dirty="0" smtClean="0"/>
              <a: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setup recipe.</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a:t>
            </a:r>
            <a:r>
              <a:rPr lang="en-US" baseline="0" dirty="0" smtClean="0"/>
              <a:t> </a:t>
            </a:r>
            <a:r>
              <a:rPr lang="en-US" dirty="0" smtClean="0"/>
              <a:t>update the apache cookbook's default recipe to include the apache cookbook's recipe named server.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5</a:t>
            </a:r>
            <a:r>
              <a:rPr lang="en-US"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used 'chef-client'</a:t>
            </a:r>
            <a:r>
              <a:rPr lang="en-US" baseline="0" dirty="0" smtClean="0"/>
              <a:t> to apply recipes but we now face a new problem. How do we use this tool to apply multiple recipes to configure the state of our infrastructure? Combing the recipes seems like it goes against the concept that cookbooks map one-to-one to a piece of software. Running the command twice seems like it would make managing the system difficult to remember.</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apache cookbook run the contents of the server recipe.</a:t>
            </a:r>
          </a:p>
          <a:p>
            <a:endParaRPr lang="en-US" dirty="0" smtClean="0"/>
          </a:p>
          <a:p>
            <a:r>
              <a:rPr lang="en-US" dirty="0" smtClean="0"/>
              <a:t>Within the default recipe,</a:t>
            </a:r>
            <a:r>
              <a:rPr lang="en-US" baseline="0" dirty="0" smtClean="0"/>
              <a:t> </a:t>
            </a:r>
            <a:r>
              <a:rPr lang="en-US" dirty="0" smtClean="0"/>
              <a:t>define the `</a:t>
            </a:r>
            <a:r>
              <a:rPr lang="en-US" dirty="0" err="1" smtClean="0"/>
              <a:t>include_recipe</a:t>
            </a:r>
            <a:r>
              <a:rPr lang="en-US" dirty="0" smtClean="0"/>
              <a:t>`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'chef-client' to locally apply the cookbook named apache. This will load your apache cookbook's default recipe, which in turn loads the apache cookbook's server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Wonderful.</a:t>
            </a:r>
            <a:r>
              <a:rPr lang="en-US" baseline="0" dirty="0" smtClean="0"/>
              <a:t> Now the apache cookbook's default recipe includes the server recipe. You were able to verify that by applying chef-client with the abbreviated run list. Finally it was a good time to commit the changes that you made.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'chef-client' command to apply </a:t>
            </a:r>
            <a:r>
              <a:rPr lang="en-US" sz="1200" kern="1200" dirty="0" smtClean="0">
                <a:solidFill>
                  <a:schemeClr val="tx1"/>
                </a:solidFill>
                <a:effectLst/>
                <a:latin typeface="Arial" panose="020B0604020202020204" pitchFamily="34" charset="0"/>
                <a:ea typeface="+mn-ea"/>
                <a:cs typeface="Arial" panose="020B0604020202020204" pitchFamily="34" charset="0"/>
              </a:rPr>
              <a:t>multiple recipes </a:t>
            </a:r>
            <a:r>
              <a:rPr lang="en-US" sz="1200" kern="1200" dirty="0" smtClean="0">
                <a:solidFill>
                  <a:schemeClr val="tx1"/>
                </a:solidFill>
                <a:effectLst/>
                <a:latin typeface="Arial" panose="020B0604020202020204" pitchFamily="34" charset="0"/>
                <a:ea typeface="+mn-ea"/>
                <a:cs typeface="Arial" panose="020B0604020202020204" pitchFamily="34" charset="0"/>
              </a:rPr>
              <a:t>and include a recipe within another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chef-client</a:t>
            </a:r>
            <a:r>
              <a:rPr lang="en-US" b="0" baseline="0" dirty="0" smtClean="0"/>
              <a:t> has a number of flags that can be passed to it to configure how it works. Up to this point we have been using the '--local-mode' flag to ensure 'chef-client' does not query the Chef Server it wants to communicate with by default.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 flag we can use is '--run-list'</a:t>
            </a:r>
            <a:r>
              <a:rPr lang="en-US" baseline="0" dirty="0" smtClean="0"/>
              <a:t> or '-r' to specify a list of recipes we want to apply to the system. We call this list of recipes a run list.</a:t>
            </a:r>
          </a:p>
          <a:p>
            <a:endParaRPr lang="en-US" baseline="0" dirty="0" smtClean="0"/>
          </a:p>
          <a:p>
            <a:r>
              <a:rPr lang="en-US" baseline="0" dirty="0" smtClean="0"/>
              <a:t>This ordered list specifies the recipes in a different way. We are no longer interested in the </a:t>
            </a:r>
            <a:r>
              <a:rPr lang="en-US" baseline="0" dirty="0" err="1" smtClean="0"/>
              <a:t>filepath</a:t>
            </a:r>
            <a:r>
              <a:rPr lang="en-US" baseline="0" dirty="0" smtClean="0"/>
              <a:t> to the particular recipe file. We instead specify that we want a recipe and then within the square brackets we specify the name of the cookbook and then finally the name of the recipe.</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a run list of recipes. In this case we are applying one recipe and that is the setup recipe within our workstation cookbook</a:t>
            </a:r>
            <a:r>
              <a:rPr lang="en-US" dirty="0" smtClean="0"/>
              <a:t>.</a:t>
            </a:r>
          </a:p>
          <a:p>
            <a:endParaRPr lang="en-US" dirty="0" smtClean="0"/>
          </a:p>
          <a:p>
            <a:r>
              <a:rPr lang="en-US" dirty="0" smtClean="0"/>
              <a:t>We are using the abbreviated</a:t>
            </a:r>
            <a:r>
              <a:rPr lang="en-US" baseline="0" dirty="0" smtClean="0"/>
              <a:t> '-r' to represent the longer flag '--run-list'.</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a:t>
            </a:r>
            <a:r>
              <a:rPr lang="en-US" baseline="0" dirty="0" smtClean="0"/>
              <a:t> </a:t>
            </a:r>
            <a:r>
              <a:rPr lang="en-US" dirty="0" smtClean="0"/>
              <a:t>the server recipe within our apache cookbook</a:t>
            </a:r>
            <a:r>
              <a:rPr lang="en-US" dirty="0" smtClean="0"/>
              <a: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using the abbreviated</a:t>
            </a:r>
            <a:r>
              <a:rPr lang="en-US" baseline="0" dirty="0" smtClean="0"/>
              <a:t> '-r' to represent the longer flag '--run-list'.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setup recipe from the workstation cookbook and the server recipe within our apache cookbook.</a:t>
            </a:r>
          </a:p>
          <a:p>
            <a:endParaRPr lang="en-US" dirty="0" smtClean="0"/>
          </a:p>
          <a:p>
            <a:r>
              <a:rPr lang="en-US" dirty="0" smtClean="0"/>
              <a:t>Instructor Note: The</a:t>
            </a:r>
            <a:r>
              <a:rPr lang="en-US" baseline="0" dirty="0" smtClean="0"/>
              <a:t> command given here includes the backslash '\'. That allows you to specify multiple lines within a terminal. Because of the character limitation of slides it is included to make the command more clear to the learner.</a:t>
            </a:r>
          </a:p>
          <a:p>
            <a:endParaRPr lang="en-US" baseline="0"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7168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7509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598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242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759639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685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93497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
        <p:nvSpPr>
          <p:cNvPr id="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34167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
        <p:nvSpPr>
          <p:cNvPr id="11" name="Footer Placeholder 17"/>
          <p:cNvSpPr>
            <a:spLocks noGrp="1"/>
          </p:cNvSpPr>
          <p:nvPr>
            <p:ph type="ftr" sz="quarter" idx="17"/>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theme" Target="../theme/theme1.xml"/><Relationship Id="rId21"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2" r:id="rId3"/>
    <p:sldLayoutId id="2147483814" r:id="rId4"/>
    <p:sldLayoutId id="2147483785" r:id="rId5"/>
    <p:sldLayoutId id="2147483770" r:id="rId6"/>
    <p:sldLayoutId id="2147483774" r:id="rId7"/>
    <p:sldLayoutId id="2147483771" r:id="rId8"/>
    <p:sldLayoutId id="2147483764" r:id="rId9"/>
    <p:sldLayoutId id="2147483767" r:id="rId10"/>
    <p:sldLayoutId id="2147483723" r:id="rId11"/>
    <p:sldLayoutId id="2147483795" r:id="rId12"/>
    <p:sldLayoutId id="2147483806" r:id="rId13"/>
    <p:sldLayoutId id="2147483808" r:id="rId14"/>
    <p:sldLayoutId id="2147483809" r:id="rId15"/>
    <p:sldLayoutId id="2147483810" r:id="rId16"/>
    <p:sldLayoutId id="2147483811" r:id="rId17"/>
    <p:sldLayoutId id="2147483812" r:id="rId18"/>
    <p:sldLayoutId id="2147483813" r:id="rId1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 Id="rId3" Type="http://schemas.openxmlformats.org/officeDocument/2006/relationships/hyperlink" Target="https://docs.chef.io/recipes.html%23include-recipe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chef-client</a:t>
            </a:r>
            <a:endParaRPr lang="en-US" dirty="0"/>
          </a:p>
        </p:txBody>
      </p:sp>
      <p:sp>
        <p:nvSpPr>
          <p:cNvPr id="3" name="Subtitle 2"/>
          <p:cNvSpPr>
            <a:spLocks noGrp="1"/>
          </p:cNvSpPr>
          <p:nvPr>
            <p:ph type="subTitle" idx="1"/>
          </p:nvPr>
        </p:nvSpPr>
        <p:spPr bwMode="auto">
          <a:xfrm>
            <a:off x="3013752" y="3451138"/>
            <a:ext cx="10972800" cy="560884"/>
          </a:xfrm>
        </p:spPr>
        <p:txBody>
          <a:bodyPr/>
          <a:lstStyle/>
          <a:p>
            <a:r>
              <a:rPr lang="en-US" dirty="0"/>
              <a:t>Applying </a:t>
            </a:r>
            <a:r>
              <a:rPr lang="en-US" dirty="0" smtClean="0"/>
              <a:t>Recipes </a:t>
            </a:r>
            <a:r>
              <a:rPr lang="en-US" dirty="0"/>
              <a:t>from </a:t>
            </a:r>
            <a:r>
              <a:rPr lang="en-US" dirty="0" smtClean="0"/>
              <a:t>Multiple 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8056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smtClean="0"/>
              <a:t>[</a:t>
            </a:r>
            <a:r>
              <a:rPr lang="is-IS" sz="2300" dirty="0" smtClean="0"/>
              <a:t>2016</a:t>
            </a:r>
            <a:r>
              <a:rPr lang="en-US" sz="2300" dirty="0" smtClean="0"/>
              <a:t>-09-15T14:54:45+00:00</a:t>
            </a:r>
            <a:r>
              <a:rPr lang="en-US" sz="2300" dirty="0"/>
              <a:t>] WARN: No config file found or specified on command line, using command line options.</a:t>
            </a:r>
          </a:p>
          <a:p>
            <a:r>
              <a:rPr lang="en-US" sz="2300" dirty="0"/>
              <a:t>Starting Chef Client, version 12.3.0</a:t>
            </a:r>
          </a:p>
          <a:p>
            <a:r>
              <a:rPr lang="en-US" sz="2300" dirty="0"/>
              <a:t>resolving cookbooks for run list: ["apache::server"]</a:t>
            </a:r>
          </a:p>
          <a:p>
            <a:r>
              <a:rPr lang="en-US" sz="2300" dirty="0"/>
              <a:t>Synchronizing Cookbooks:</a:t>
            </a:r>
          </a:p>
          <a:p>
            <a:r>
              <a:rPr lang="en-US" sz="2300" dirty="0"/>
              <a:t>  - apache</a:t>
            </a:r>
          </a:p>
          <a:p>
            <a:r>
              <a:rPr lang="en-US" sz="2300" dirty="0" smtClean="0"/>
              <a:t>Compiling </a:t>
            </a:r>
            <a:r>
              <a:rPr lang="en-US" sz="2300" dirty="0"/>
              <a:t>Cookbooks...</a:t>
            </a:r>
          </a:p>
          <a:p>
            <a:r>
              <a:rPr lang="en-US" sz="2300" dirty="0"/>
              <a:t>Converging 4 resources</a:t>
            </a:r>
          </a:p>
          <a:p>
            <a:r>
              <a:rPr lang="en-US" sz="2300" dirty="0"/>
              <a:t>Recipe: apache::server</a:t>
            </a:r>
          </a:p>
          <a:p>
            <a:r>
              <a:rPr lang="en-US" sz="2300" dirty="0"/>
              <a:t>  * yum_package[httpd] action install (up to date)</a:t>
            </a:r>
          </a:p>
          <a:p>
            <a:r>
              <a:rPr lang="en-US" sz="2300" dirty="0"/>
              <a:t>  * file[/var/www/html/index.html] action create (up to date)</a:t>
            </a:r>
          </a:p>
          <a:p>
            <a:r>
              <a:rPr lang="en-US" sz="2300" dirty="0"/>
              <a:t>  * service[httpd] action enable (up to date</a:t>
            </a:r>
            <a:r>
              <a:rPr lang="en-US" sz="2300" dirty="0" smtClean="0"/>
              <a:t>)</a:t>
            </a:r>
            <a:endParaRPr lang="en-US" sz="2300" dirty="0"/>
          </a:p>
        </p:txBody>
      </p:sp>
      <p:sp>
        <p:nvSpPr>
          <p:cNvPr id="3" name="Title 2"/>
          <p:cNvSpPr>
            <a:spLocks noGrp="1"/>
          </p:cNvSpPr>
          <p:nvPr>
            <p:ph type="title"/>
          </p:nvPr>
        </p:nvSpPr>
        <p:spPr/>
        <p:txBody>
          <a:bodyPr>
            <a:normAutofit/>
          </a:bodyPr>
          <a:lstStyle/>
          <a:p>
            <a:r>
              <a:rPr lang="en-US" sz="6000" dirty="0" smtClean="0"/>
              <a:t>GL: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
        <p:nvSpPr>
          <p:cNvPr id="4" name="Text Placeholder 3"/>
          <p:cNvSpPr>
            <a:spLocks noGrp="1"/>
          </p:cNvSpPr>
          <p:nvPr>
            <p:ph type="body" sz="quarter" idx="11"/>
          </p:nvPr>
        </p:nvSpPr>
        <p:spPr>
          <a:xfrm>
            <a:off x="1121104" y="1159391"/>
            <a:ext cx="14422528" cy="1076576"/>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08305" y="3587230"/>
            <a:ext cx="14417959" cy="133106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282584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617189" cy="5749461"/>
          </a:xfrm>
        </p:spPr>
        <p:txBody>
          <a:bodyPr/>
          <a:lstStyle/>
          <a:p>
            <a:r>
              <a:rPr lang="en-US" dirty="0" smtClean="0"/>
              <a:t>[</a:t>
            </a:r>
            <a:r>
              <a:rPr lang="is-IS" sz="2300" dirty="0" smtClean="0"/>
              <a:t>2016</a:t>
            </a:r>
            <a:r>
              <a:rPr lang="en-US" sz="2300" dirty="0" smtClean="0"/>
              <a:t>-09-15T15:15:26+00:00</a:t>
            </a:r>
            <a:r>
              <a:rPr lang="en-US" sz="2300" dirty="0"/>
              <a:t>] WARN: No config file found or specified on command line, using command line options.</a:t>
            </a:r>
          </a:p>
          <a:p>
            <a:r>
              <a:rPr lang="en-US" sz="2300" dirty="0"/>
              <a:t>Starting Chef Client, version 12.3.0</a:t>
            </a:r>
          </a:p>
          <a:p>
            <a:r>
              <a:rPr lang="en-US" sz="2300" dirty="0"/>
              <a:t>resolving cookbooks for run list: ["workstation::setup"]</a:t>
            </a:r>
          </a:p>
          <a:p>
            <a:r>
              <a:rPr lang="en-US" sz="2300" dirty="0"/>
              <a:t>Synchronizing Cookbooks:</a:t>
            </a:r>
          </a:p>
          <a:p>
            <a:r>
              <a:rPr lang="en-US" sz="2300" dirty="0"/>
              <a:t>  - workstation (0.1.0)</a:t>
            </a:r>
          </a:p>
          <a:p>
            <a:r>
              <a:rPr lang="en-US" sz="2300" dirty="0"/>
              <a:t>Compiling Cookbooks...</a:t>
            </a:r>
          </a:p>
          <a:p>
            <a:r>
              <a:rPr lang="en-US" sz="2300" dirty="0"/>
              <a:t>Converging 4 resources</a:t>
            </a:r>
          </a:p>
          <a:p>
            <a:r>
              <a:rPr lang="en-US" sz="2300" dirty="0"/>
              <a:t>Recipe: workstation::setup</a:t>
            </a:r>
          </a:p>
          <a:p>
            <a:r>
              <a:rPr lang="en-US" sz="2300" dirty="0"/>
              <a:t>  * </a:t>
            </a:r>
            <a:r>
              <a:rPr lang="en-US" sz="2300" dirty="0" err="1"/>
              <a:t>yum_package</a:t>
            </a:r>
            <a:r>
              <a:rPr lang="en-US" sz="2300" dirty="0"/>
              <a:t>[</a:t>
            </a:r>
            <a:r>
              <a:rPr lang="en-US" sz="2300" dirty="0" err="1"/>
              <a:t>cowsay</a:t>
            </a:r>
            <a:r>
              <a:rPr lang="en-US" sz="2300" dirty="0"/>
              <a:t>] action install (up to date)</a:t>
            </a:r>
          </a:p>
          <a:p>
            <a:r>
              <a:rPr lang="en-US" sz="2300" dirty="0"/>
              <a:t>  * </a:t>
            </a:r>
            <a:r>
              <a:rPr lang="en-US" sz="2300" dirty="0" err="1"/>
              <a:t>yum_package</a:t>
            </a:r>
            <a:r>
              <a:rPr lang="en-US" sz="2300" dirty="0"/>
              <a:t>[tree] action install (up to date)</a:t>
            </a:r>
          </a:p>
          <a:p>
            <a:r>
              <a:rPr lang="en-US" sz="2300" dirty="0"/>
              <a:t>  * </a:t>
            </a:r>
            <a:r>
              <a:rPr lang="en-US" sz="2300" dirty="0" err="1"/>
              <a:t>yum_package</a:t>
            </a:r>
            <a:r>
              <a:rPr lang="en-US" sz="2300" dirty="0"/>
              <a:t>[git] action install (up to date)</a:t>
            </a:r>
          </a:p>
          <a:p>
            <a:r>
              <a:rPr lang="en-US" sz="2300" dirty="0"/>
              <a:t>  * file[/</a:t>
            </a:r>
            <a:r>
              <a:rPr lang="en-US" sz="2300" dirty="0" err="1"/>
              <a:t>etc</a:t>
            </a:r>
            <a:r>
              <a:rPr lang="en-US" sz="2300" dirty="0"/>
              <a:t>/</a:t>
            </a:r>
            <a:r>
              <a:rPr lang="en-US" sz="2300" dirty="0" err="1"/>
              <a:t>motd</a:t>
            </a:r>
            <a:r>
              <a:rPr lang="en-US" sz="2300" dirty="0"/>
              <a:t>] action create (up to date)</a:t>
            </a:r>
            <a:endParaRPr lang="en-US" sz="2300" dirty="0" smtClean="0"/>
          </a:p>
        </p:txBody>
      </p:sp>
      <p:sp>
        <p:nvSpPr>
          <p:cNvPr id="4" name="Text Placeholder 3"/>
          <p:cNvSpPr>
            <a:spLocks noGrp="1"/>
          </p:cNvSpPr>
          <p:nvPr>
            <p:ph type="body" sz="quarter" idx="11"/>
          </p:nvPr>
        </p:nvSpPr>
        <p:spPr>
          <a:xfrm>
            <a:off x="1121104" y="1214599"/>
            <a:ext cx="14644800" cy="1021368"/>
          </a:xfrm>
        </p:spPr>
        <p:txBody>
          <a:bodyPr/>
          <a:lstStyle/>
          <a:p>
            <a:r>
              <a:rPr lang="en-US" sz="3000" dirty="0"/>
              <a:t>$ sudo chef-client --local-mode -r "recipe[workstation::setup]"</a:t>
            </a:r>
          </a:p>
        </p:txBody>
      </p:sp>
      <p:sp>
        <p:nvSpPr>
          <p:cNvPr id="5" name="Rectangle 4"/>
          <p:cNvSpPr/>
          <p:nvPr/>
        </p:nvSpPr>
        <p:spPr bwMode="auto">
          <a:xfrm>
            <a:off x="1108305" y="3655885"/>
            <a:ext cx="14417959" cy="130595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6000" dirty="0" smtClean="0"/>
              <a:t>GL: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Tree>
    <p:extLst>
      <p:ext uri="{BB962C8B-B14F-4D97-AF65-F5344CB8AC3E}">
        <p14:creationId xmlns:p14="http://schemas.microsoft.com/office/powerpoint/2010/main" val="3654767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smtClean="0"/>
              <a:t>[</a:t>
            </a:r>
            <a:r>
              <a:rPr lang="is-IS" dirty="0" smtClean="0"/>
              <a:t>2016</a:t>
            </a:r>
            <a:r>
              <a:rPr lang="en-US" dirty="0" smtClean="0"/>
              <a:t>-09-15T15:17:27+00:00</a:t>
            </a:r>
            <a:r>
              <a:rPr lang="en-US" dirty="0"/>
              <a:t>] WARN: No config file found or specified on command line, using command line options.</a:t>
            </a:r>
          </a:p>
          <a:p>
            <a:r>
              <a:rPr lang="en-US" dirty="0"/>
              <a:t>Starting Chef Client, version 12.3.0</a:t>
            </a:r>
          </a:p>
          <a:p>
            <a:r>
              <a:rPr lang="en-US" dirty="0"/>
              <a:t>resolving cookbooks for run list: </a:t>
            </a:r>
            <a:r>
              <a:rPr lang="en-US" dirty="0" smtClean="0"/>
              <a:t>["apache::</a:t>
            </a:r>
            <a:r>
              <a:rPr lang="en-US" dirty="0" err="1" smtClean="0"/>
              <a:t>server","</a:t>
            </a:r>
            <a:r>
              <a:rPr lang="en-US" dirty="0" err="1"/>
              <a:t>workstation</a:t>
            </a:r>
            <a:r>
              <a:rPr lang="en-US" dirty="0"/>
              <a:t>::setup"]</a:t>
            </a:r>
          </a:p>
          <a:p>
            <a:r>
              <a:rPr lang="en-US" dirty="0"/>
              <a:t>Synchronizing Cookbooks:</a:t>
            </a:r>
          </a:p>
          <a:p>
            <a:r>
              <a:rPr lang="en-US" dirty="0" smtClean="0"/>
              <a:t>  - apache</a:t>
            </a:r>
          </a:p>
          <a:p>
            <a:r>
              <a:rPr lang="en-US" dirty="0" smtClean="0"/>
              <a:t>  </a:t>
            </a:r>
            <a:r>
              <a:rPr lang="en-US" dirty="0"/>
              <a:t>- workstation</a:t>
            </a:r>
          </a:p>
          <a:p>
            <a:r>
              <a:rPr lang="en-US" dirty="0"/>
              <a:t>Compiling Cookbooks...</a:t>
            </a:r>
          </a:p>
          <a:p>
            <a:endParaRPr lang="en-US" dirty="0"/>
          </a:p>
          <a:p>
            <a:r>
              <a:rPr lang="en-US" dirty="0"/>
              <a:t>Running handlers:</a:t>
            </a:r>
          </a:p>
          <a:p>
            <a:r>
              <a:rPr lang="en-US" dirty="0" smtClean="0"/>
              <a:t>[</a:t>
            </a:r>
            <a:r>
              <a:rPr lang="is-IS" dirty="0" smtClean="0"/>
              <a:t>2016</a:t>
            </a:r>
            <a:r>
              <a:rPr lang="en-US" dirty="0" smtClean="0"/>
              <a:t>-09-15T15:17:30+00:00</a:t>
            </a:r>
            <a:r>
              <a:rPr lang="en-US" dirty="0"/>
              <a:t>] ERROR: Running exception handlers</a:t>
            </a:r>
          </a:p>
          <a:p>
            <a:r>
              <a:rPr lang="en-US" dirty="0"/>
              <a:t>Running handlers </a:t>
            </a:r>
            <a:r>
              <a:rPr lang="en-US" dirty="0" smtClean="0"/>
              <a:t>complete</a:t>
            </a:r>
            <a:endParaRPr lang="en-US" dirty="0"/>
          </a:p>
        </p:txBody>
      </p:sp>
      <p:sp>
        <p:nvSpPr>
          <p:cNvPr id="3" name="Title 2"/>
          <p:cNvSpPr>
            <a:spLocks noGrp="1"/>
          </p:cNvSpPr>
          <p:nvPr>
            <p:ph type="title"/>
          </p:nvPr>
        </p:nvSpPr>
        <p:spPr/>
        <p:txBody>
          <a:bodyPr>
            <a:normAutofit/>
          </a:bodyPr>
          <a:lstStyle/>
          <a:p>
            <a:r>
              <a:rPr lang="en-US" sz="6000" dirty="0" smtClean="0"/>
              <a:t>GL: Apply Both Recipes Locally</a:t>
            </a:r>
            <a:endParaRPr lang="en-US" sz="6000" dirty="0"/>
          </a:p>
        </p:txBody>
      </p:sp>
      <p:sp>
        <p:nvSpPr>
          <p:cNvPr id="4" name="Text Placeholder 3"/>
          <p:cNvSpPr>
            <a:spLocks noGrp="1"/>
          </p:cNvSpPr>
          <p:nvPr>
            <p:ph type="body" sz="quarter" idx="11"/>
          </p:nvPr>
        </p:nvSpPr>
        <p:spPr>
          <a:xfrm>
            <a:off x="1121104" y="1337148"/>
            <a:ext cx="14422528" cy="1390107"/>
          </a:xfrm>
        </p:spPr>
        <p:txBody>
          <a:bodyPr/>
          <a:lstStyle/>
          <a:p>
            <a:r>
              <a:rPr lang="en-US" sz="3100" dirty="0" smtClean="0"/>
              <a:t>$ sudo chef-client --local-mode \ </a:t>
            </a:r>
          </a:p>
          <a:p>
            <a:r>
              <a:rPr lang="en-US" sz="3100" dirty="0"/>
              <a:t> </a:t>
            </a:r>
            <a:r>
              <a:rPr lang="en-US" sz="3100" dirty="0" smtClean="0"/>
              <a:t> -r "recipe[apache::server],recipe[workstation::setup]"</a:t>
            </a:r>
            <a:endParaRPr lang="en-US" sz="31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53916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Courier New" panose="02070309020205020404" pitchFamily="49" charset="0"/>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mj-lt"/>
              </a:rPr>
              <a:t>chef-client </a:t>
            </a:r>
            <a:r>
              <a:rPr lang="en-US" dirty="0" smtClean="0"/>
              <a:t>understands that you mean to apply the default recipe from within that cookbook.</a:t>
            </a:r>
            <a:endParaRPr lang="en-US" dirty="0" smtClean="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5482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include_recipe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smtClean="0">
                <a:latin typeface="+mj-lt"/>
                <a:cs typeface="Courier New" panose="02070309020205020404" pitchFamily="49" charset="0"/>
              </a:rPr>
              <a:t>include_recipe</a:t>
            </a:r>
            <a:r>
              <a:rPr lang="en-US" dirty="0" smtClean="0">
                <a:latin typeface="+mj-lt"/>
              </a:rPr>
              <a:t> </a:t>
            </a:r>
            <a:r>
              <a:rPr lang="en-US" dirty="0" smtClean="0"/>
              <a:t>method</a:t>
            </a:r>
            <a:r>
              <a:rPr lang="en-US" dirty="0"/>
              <a:t>. When a recipe is included, the resources found in that recipe will be inserted (in the same exact order) at the point where the </a:t>
            </a:r>
            <a:r>
              <a:rPr lang="en-US" dirty="0">
                <a:latin typeface="+mj-lt"/>
                <a:cs typeface="Courier New" panose="02070309020205020404" pitchFamily="49" charset="0"/>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7500" lnSpcReduction="20000"/>
          </a:bodyPr>
          <a:lstStyle/>
          <a:p>
            <a:r>
              <a:rPr lang="en-US" dirty="0">
                <a:hlinkClick r:id="rId3"/>
              </a:rPr>
              <a:t>https://docs.chef.io/recipes.html#include-recipes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427587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workstation::setup</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setup</a:t>
            </a:r>
            <a:r>
              <a:rPr lang="uk-UA" dirty="0" smtClean="0"/>
              <a:t>'</a:t>
            </a:r>
            <a:r>
              <a:rPr lang="en-US" dirty="0" smtClean="0"/>
              <a:t> recipe from the </a:t>
            </a:r>
            <a:r>
              <a:rPr lang="uk-UA" dirty="0" smtClean="0"/>
              <a:t>'</a:t>
            </a:r>
            <a:r>
              <a:rPr lang="en-US" dirty="0" smtClean="0"/>
              <a:t>workstation</a:t>
            </a:r>
            <a:r>
              <a:rPr lang="uk-UA" dirty="0" smtClean="0"/>
              <a:t>'</a:t>
            </a:r>
            <a:r>
              <a:rPr lang="en-US" dirty="0" smtClean="0"/>
              <a:t> cookbook in this recipe</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11331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apache::server</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server</a:t>
            </a:r>
            <a:r>
              <a:rPr lang="uk-UA" dirty="0" smtClean="0"/>
              <a:t>'</a:t>
            </a:r>
            <a:r>
              <a:rPr lang="en-US" dirty="0" smtClean="0"/>
              <a:t> recipe from the </a:t>
            </a:r>
            <a:r>
              <a:rPr lang="uk-UA" dirty="0" smtClean="0"/>
              <a:t>'</a:t>
            </a:r>
            <a:r>
              <a:rPr lang="en-US" dirty="0" smtClean="0"/>
              <a:t>apache</a:t>
            </a:r>
            <a:r>
              <a:rPr lang="uk-UA" dirty="0" smtClean="0"/>
              <a:t>'</a:t>
            </a:r>
            <a:r>
              <a:rPr lang="en-US" dirty="0" smtClean="0"/>
              <a:t> cookbook in this recipe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68366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GL: The Default </a:t>
            </a:r>
            <a:r>
              <a:rPr lang="en-US" sz="4800" dirty="0"/>
              <a:t>R</a:t>
            </a:r>
            <a:r>
              <a:rPr lang="en-US" sz="4800" dirty="0" smtClean="0"/>
              <a:t>ecipe </a:t>
            </a:r>
            <a:r>
              <a:rPr lang="en-US" sz="4800" dirty="0"/>
              <a:t>I</a:t>
            </a:r>
            <a:r>
              <a:rPr lang="en-US" sz="4800" dirty="0" smtClean="0"/>
              <a:t>ncludes the Setup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normAutofit/>
          </a:bodyPr>
          <a:lstStyle/>
          <a:p>
            <a:r>
              <a:rPr lang="en-US" sz="3200" dirty="0"/>
              <a:t>#</a:t>
            </a:r>
          </a:p>
          <a:p>
            <a:r>
              <a:rPr lang="en-US" sz="3200" dirty="0"/>
              <a:t># Cookbook Name:: </a:t>
            </a:r>
            <a:r>
              <a:rPr lang="en-US" sz="3200" dirty="0" smtClean="0"/>
              <a:t>workstation</a:t>
            </a:r>
            <a:endParaRPr lang="en-US" sz="3200" dirty="0"/>
          </a:p>
          <a:p>
            <a:r>
              <a:rPr lang="en-US" sz="3200" dirty="0"/>
              <a:t># Recipe:: default</a:t>
            </a:r>
          </a:p>
          <a:p>
            <a:r>
              <a:rPr lang="en-US" sz="3200" dirty="0"/>
              <a:t>#</a:t>
            </a:r>
          </a:p>
          <a:p>
            <a:r>
              <a:rPr lang="en-US" sz="3200" dirty="0"/>
              <a:t># Copyright (c) </a:t>
            </a:r>
            <a:r>
              <a:rPr lang="is-IS" sz="3200" dirty="0" smtClean="0"/>
              <a:t>2016</a:t>
            </a:r>
            <a:r>
              <a:rPr lang="en-US" sz="3200" dirty="0" smtClean="0"/>
              <a:t> </a:t>
            </a:r>
            <a:r>
              <a:rPr lang="en-US" sz="3200" dirty="0"/>
              <a:t>The Authors, All Rights Reserved</a:t>
            </a:r>
            <a:r>
              <a:rPr lang="en-US" sz="3200" dirty="0" smtClean="0"/>
              <a:t>.</a:t>
            </a:r>
          </a:p>
          <a:p>
            <a:endParaRPr lang="en-US" sz="3200" dirty="0"/>
          </a:p>
          <a:p>
            <a:r>
              <a:rPr lang="en-US" sz="3200" dirty="0" err="1" smtClean="0"/>
              <a:t>include_recipe</a:t>
            </a:r>
            <a:r>
              <a:rPr lang="en-US" sz="3200" dirty="0" smtClean="0"/>
              <a:t> </a:t>
            </a:r>
            <a:r>
              <a:rPr lang="uk-UA" sz="3200" dirty="0" smtClean="0"/>
              <a:t>'</a:t>
            </a:r>
            <a:r>
              <a:rPr lang="en-US" sz="3200" dirty="0" smtClean="0"/>
              <a:t>workstation::setup</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~/cookbooks/workstation/recipes/default.rb</a:t>
            </a:r>
            <a:endParaRPr lang="en-US" dirty="0"/>
          </a:p>
        </p:txBody>
      </p:sp>
      <p:sp>
        <p:nvSpPr>
          <p:cNvPr id="8" name="Text Placeholder 7"/>
          <p:cNvSpPr>
            <a:spLocks noGrp="1"/>
          </p:cNvSpPr>
          <p:nvPr>
            <p:ph type="body" sz="quarter" idx="13"/>
          </p:nvPr>
        </p:nvSpPr>
        <p:spPr>
          <a:xfrm>
            <a:off x="1135042" y="563830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35597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a:t>
            </a:r>
            <a:r>
              <a:rPr lang="en-US" sz="2300" dirty="0"/>
              <a:t>WARN: No config file found or specified on command line, using command line options.</a:t>
            </a:r>
          </a:p>
          <a:p>
            <a:r>
              <a:rPr lang="en-US" sz="2300" dirty="0"/>
              <a:t>Starting Chef Client, version 12.3.0</a:t>
            </a:r>
          </a:p>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3.300489827 seconds</a:t>
            </a:r>
          </a:p>
        </p:txBody>
      </p:sp>
      <p:sp>
        <p:nvSpPr>
          <p:cNvPr id="3" name="Title 2"/>
          <p:cNvSpPr>
            <a:spLocks noGrp="1"/>
          </p:cNvSpPr>
          <p:nvPr>
            <p:ph type="title"/>
          </p:nvPr>
        </p:nvSpPr>
        <p:spPr/>
        <p:txBody>
          <a:bodyPr/>
          <a:lstStyle/>
          <a:p>
            <a:r>
              <a:rPr lang="en-US" dirty="0" smtClean="0"/>
              <a:t>GL: 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"recipe[workstation]"</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72543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Commit Your Work</a:t>
            </a:r>
            <a:endParaRPr lang="en-US" dirty="0"/>
          </a:p>
        </p:txBody>
      </p:sp>
      <p:sp>
        <p:nvSpPr>
          <p:cNvPr id="3" name="Subtitle 2"/>
          <p:cNvSpPr>
            <a:spLocks noGrp="1"/>
          </p:cNvSpPr>
          <p:nvPr>
            <p:ph type="subTitle" idx="1"/>
          </p:nvPr>
        </p:nvSpPr>
        <p:spPr>
          <a:xfrm>
            <a:off x="3013752" y="3506118"/>
            <a:ext cx="12277047" cy="3346421"/>
          </a:xfrm>
        </p:spPr>
        <p:txBody>
          <a:bodyPr/>
          <a:lstStyle/>
          <a:p>
            <a:r>
              <a:rPr lang="en-US" dirty="0">
                <a:latin typeface="+mj-lt"/>
              </a:rPr>
              <a:t>$ cd workstation</a:t>
            </a:r>
          </a:p>
          <a:p>
            <a:r>
              <a:rPr lang="en-US" dirty="0">
                <a:latin typeface="+mj-lt"/>
              </a:rPr>
              <a:t>$ git add .</a:t>
            </a:r>
          </a:p>
          <a:p>
            <a:r>
              <a:rPr lang="en-US" dirty="0">
                <a:latin typeface="+mj-lt"/>
              </a:rPr>
              <a:t>$ git commit -m "Default recipe includes the setup recipe"</a:t>
            </a:r>
          </a:p>
          <a:p>
            <a:endParaRPr lang="en-US" dirty="0">
              <a:latin typeface="+mj-lt"/>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109542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9"/>
            <a:ext cx="10974132" cy="904972"/>
          </a:xfrm>
          <a:solidFill>
            <a:schemeClr val="tx2"/>
          </a:solidFill>
        </p:spPr>
        <p:txBody>
          <a:bodyPr/>
          <a:lstStyle/>
          <a:p>
            <a:r>
              <a:rPr lang="en-US" sz="3200" b="1" dirty="0" smtClean="0">
                <a:solidFill>
                  <a:schemeClr val="bg1"/>
                </a:solidFill>
                <a:latin typeface="Courier New"/>
                <a:cs typeface="Courier New"/>
              </a:rPr>
              <a:t>$ </a:t>
            </a:r>
            <a:r>
              <a:rPr lang="en-US" sz="3200" b="1" dirty="0" err="1" smtClean="0">
                <a:solidFill>
                  <a:schemeClr val="bg1"/>
                </a:solidFill>
                <a:latin typeface="Courier New"/>
                <a:cs typeface="Courier New"/>
              </a:rPr>
              <a:t>sudo</a:t>
            </a:r>
            <a:r>
              <a:rPr lang="en-US" sz="3200" b="1" dirty="0" smtClean="0">
                <a:solidFill>
                  <a:schemeClr val="bg1"/>
                </a:solidFill>
                <a:latin typeface="Courier New"/>
                <a:cs typeface="Courier New"/>
              </a:rPr>
              <a:t> chef-client --local-mode RECIPE_FILE</a:t>
            </a:r>
            <a:endParaRPr lang="en-US" sz="3200" b="1" dirty="0">
              <a:solidFill>
                <a:schemeClr val="bg1"/>
              </a:solidFill>
              <a:latin typeface="Courier New"/>
              <a:cs typeface="Courier New"/>
            </a:endParaRPr>
          </a:p>
        </p:txBody>
      </p:sp>
      <p:sp>
        <p:nvSpPr>
          <p:cNvPr id="8" name="Footer Placeholder 7"/>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2</a:t>
            </a:fld>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
        <p:nvSpPr>
          <p:cNvPr id="10" name="Subtitle 2"/>
          <p:cNvSpPr txBox="1">
            <a:spLocks/>
          </p:cNvSpPr>
          <p:nvPr/>
        </p:nvSpPr>
        <p:spPr bwMode="white">
          <a:xfrm>
            <a:off x="3013753" y="4479745"/>
            <a:ext cx="10974132" cy="2372794"/>
          </a:xfrm>
          <a:prstGeom prst="rect">
            <a:avLst/>
          </a:prstGeom>
        </p:spPr>
        <p:txBody>
          <a:bodyPr vert="horz" wrap="square" lIns="91440" tIns="91440" rIns="91440" bIns="91440" rtlCol="0">
            <a:noAutofit/>
          </a:bodyPr>
          <a:lstStyle>
            <a:lvl1pPr marL="0" indent="0" algn="l" defTabSz="1219120" rtl="0" eaLnBrk="1" latinLnBrk="0" hangingPunct="1">
              <a:lnSpc>
                <a:spcPct val="100000"/>
              </a:lnSpc>
              <a:spcBef>
                <a:spcPts val="0"/>
              </a:spcBef>
              <a:buSzPct val="90000"/>
              <a:buFont typeface="Arial" pitchFamily="34" charset="0"/>
              <a:buNone/>
              <a:defRPr sz="3733" kern="1200" baseline="0">
                <a:solidFill>
                  <a:schemeClr val="accent3">
                    <a:lumMod val="50000"/>
                  </a:schemeClr>
                </a:solidFill>
                <a:latin typeface="+mn-lt"/>
                <a:ea typeface="+mn-ea"/>
                <a:cs typeface="+mn-cs"/>
              </a:defRPr>
            </a:lvl1pPr>
            <a:lvl2pPr marL="609561" indent="0" algn="ctr" defTabSz="1219120" rtl="0" eaLnBrk="1" latinLnBrk="0" hangingPunct="1">
              <a:lnSpc>
                <a:spcPct val="100000"/>
              </a:lnSpc>
              <a:spcBef>
                <a:spcPts val="800"/>
              </a:spcBef>
              <a:buSzPct val="90000"/>
              <a:buFont typeface="Arial" pitchFamily="34" charset="0"/>
              <a:buNone/>
              <a:defRPr sz="3733" kern="1200" baseline="0">
                <a:solidFill>
                  <a:schemeClr val="tx1">
                    <a:tint val="75000"/>
                  </a:schemeClr>
                </a:solidFill>
                <a:latin typeface="+mn-lt"/>
                <a:ea typeface="+mn-ea"/>
                <a:cs typeface="+mn-cs"/>
              </a:defRPr>
            </a:lvl2pPr>
            <a:lvl3pPr marL="1219120" indent="0" algn="ctr" defTabSz="1219120" rtl="0" eaLnBrk="1" latinLnBrk="0" hangingPunct="1">
              <a:lnSpc>
                <a:spcPct val="100000"/>
              </a:lnSpc>
              <a:spcBef>
                <a:spcPts val="800"/>
              </a:spcBef>
              <a:buSzPct val="90000"/>
              <a:buFont typeface="Arial" pitchFamily="34" charset="0"/>
              <a:buNone/>
              <a:defRPr sz="3200" kern="1200" baseline="0">
                <a:solidFill>
                  <a:schemeClr val="tx1">
                    <a:tint val="75000"/>
                  </a:schemeClr>
                </a:solidFill>
                <a:latin typeface="+mn-lt"/>
                <a:ea typeface="+mn-ea"/>
                <a:cs typeface="+mn-cs"/>
              </a:defRPr>
            </a:lvl3pPr>
            <a:lvl4pPr marL="1828681" indent="0" algn="ctr" defTabSz="1219120" rtl="0" eaLnBrk="1" latinLnBrk="0" hangingPunct="1">
              <a:lnSpc>
                <a:spcPct val="100000"/>
              </a:lnSpc>
              <a:spcBef>
                <a:spcPts val="800"/>
              </a:spcBef>
              <a:buSzPct val="90000"/>
              <a:buFont typeface="Arial" pitchFamily="34" charset="0"/>
              <a:buNone/>
              <a:defRPr sz="2667" kern="1200" baseline="0">
                <a:solidFill>
                  <a:schemeClr val="tx1">
                    <a:tint val="75000"/>
                  </a:schemeClr>
                </a:solidFill>
                <a:latin typeface="+mn-lt"/>
                <a:ea typeface="+mn-ea"/>
                <a:cs typeface="+mn-cs"/>
              </a:defRPr>
            </a:lvl4pPr>
            <a:lvl5pPr marL="2438242" indent="0" algn="ctr" defTabSz="1219120" rtl="0" eaLnBrk="1" latinLnBrk="0" hangingPunct="1">
              <a:lnSpc>
                <a:spcPct val="100000"/>
              </a:lnSpc>
              <a:spcBef>
                <a:spcPts val="800"/>
              </a:spcBef>
              <a:buSzPct val="90000"/>
              <a:buFont typeface="Arial" pitchFamily="34" charset="0"/>
              <a:buNone/>
              <a:defRPr sz="2400" kern="1200" baseline="0">
                <a:solidFill>
                  <a:schemeClr val="tx1">
                    <a:tint val="75000"/>
                  </a:schemeClr>
                </a:solidFill>
                <a:latin typeface="+mn-lt"/>
                <a:ea typeface="+mn-ea"/>
                <a:cs typeface="+mn-cs"/>
              </a:defRPr>
            </a:lvl5pPr>
            <a:lvl6pPr marL="3047802" indent="0" algn="ctr" defTabSz="1219120" rtl="0" eaLnBrk="1" latinLnBrk="0" hangingPunct="1">
              <a:spcBef>
                <a:spcPct val="20000"/>
              </a:spcBef>
              <a:buFont typeface="Arial" pitchFamily="34" charset="0"/>
              <a:buNone/>
              <a:defRPr sz="2667" kern="1200">
                <a:solidFill>
                  <a:schemeClr val="tx1">
                    <a:tint val="75000"/>
                  </a:schemeClr>
                </a:solidFill>
                <a:latin typeface="+mn-lt"/>
                <a:ea typeface="+mn-ea"/>
                <a:cs typeface="+mn-cs"/>
              </a:defRPr>
            </a:lvl6pPr>
            <a:lvl7pPr marL="3657362" indent="0" algn="ctr" defTabSz="1219120" rtl="0" eaLnBrk="1" latinLnBrk="0" hangingPunct="1">
              <a:spcBef>
                <a:spcPct val="20000"/>
              </a:spcBef>
              <a:buFont typeface="Arial" pitchFamily="34" charset="0"/>
              <a:buNone/>
              <a:defRPr sz="2667" kern="1200">
                <a:solidFill>
                  <a:schemeClr val="tx1">
                    <a:tint val="75000"/>
                  </a:schemeClr>
                </a:solidFill>
                <a:latin typeface="+mn-lt"/>
                <a:ea typeface="+mn-ea"/>
                <a:cs typeface="+mn-cs"/>
              </a:defRPr>
            </a:lvl7pPr>
            <a:lvl8pPr marL="4266923" indent="0" algn="ctr" defTabSz="1219120" rtl="0" eaLnBrk="1" latinLnBrk="0" hangingPunct="1">
              <a:spcBef>
                <a:spcPct val="20000"/>
              </a:spcBef>
              <a:buFont typeface="Arial" pitchFamily="34" charset="0"/>
              <a:buNone/>
              <a:defRPr sz="2667" kern="1200">
                <a:solidFill>
                  <a:schemeClr val="tx1">
                    <a:tint val="75000"/>
                  </a:schemeClr>
                </a:solidFill>
                <a:latin typeface="+mn-lt"/>
                <a:ea typeface="+mn-ea"/>
                <a:cs typeface="+mn-cs"/>
              </a:defRPr>
            </a:lvl8pPr>
            <a:lvl9pPr marL="4876483" indent="0" algn="ctr" defTabSz="1219120" rtl="0" eaLnBrk="1" latinLnBrk="0" hangingPunct="1">
              <a:spcBef>
                <a:spcPct val="20000"/>
              </a:spcBef>
              <a:buFont typeface="Arial" pitchFamily="34" charset="0"/>
              <a:buNone/>
              <a:defRPr sz="2667" kern="1200">
                <a:solidFill>
                  <a:schemeClr val="tx1">
                    <a:tint val="75000"/>
                  </a:schemeClr>
                </a:solidFill>
                <a:latin typeface="+mn-lt"/>
                <a:ea typeface="+mn-ea"/>
                <a:cs typeface="+mn-cs"/>
              </a:defRPr>
            </a:lvl9pPr>
          </a:lstStyle>
          <a:p>
            <a:r>
              <a:rPr lang="en-US" dirty="0" smtClean="0"/>
              <a:t>How would we apply both the workstation's setup recipe and apache's server recipe?</a:t>
            </a:r>
            <a:endParaRPr lang="en-US" dirty="0"/>
          </a:p>
        </p:txBody>
      </p:sp>
    </p:spTree>
    <p:extLst>
      <p:ext uri="{BB962C8B-B14F-4D97-AF65-F5344CB8AC3E}">
        <p14:creationId xmlns:p14="http://schemas.microsoft.com/office/powerpoint/2010/main" val="1538273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apache</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q"/>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[apache]"</a:t>
            </a:r>
          </a:p>
          <a:p>
            <a:pPr marL="609585" indent="-609585">
              <a:buFont typeface="Wingdings" charset="2"/>
              <a:buChar char="q"/>
            </a:pPr>
            <a:endParaRPr lang="en-US" sz="3200" dirty="0" smtClean="0"/>
          </a:p>
          <a:p>
            <a:pPr marL="609585" indent="-609585">
              <a:buFont typeface="Wingdings" charset="2"/>
              <a:buChar char="q"/>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28517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Lab: The Default </a:t>
            </a:r>
            <a:r>
              <a:rPr lang="en-US" sz="4800" dirty="0"/>
              <a:t>R</a:t>
            </a:r>
            <a:r>
              <a:rPr lang="en-US" sz="4800" dirty="0" smtClean="0"/>
              <a:t>ecipe </a:t>
            </a:r>
            <a:r>
              <a:rPr lang="en-US" sz="4800" dirty="0"/>
              <a:t>I</a:t>
            </a:r>
            <a:r>
              <a:rPr lang="en-US" sz="4800" dirty="0" smtClean="0"/>
              <a:t>ncludes the Apache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normAutofit/>
          </a:bodyPr>
          <a:lstStyle/>
          <a:p>
            <a:r>
              <a:rPr lang="en-US" sz="3200" dirty="0"/>
              <a:t>#</a:t>
            </a:r>
          </a:p>
          <a:p>
            <a:r>
              <a:rPr lang="en-US" sz="3200" dirty="0"/>
              <a:t># Cookbook Name:: </a:t>
            </a:r>
            <a:r>
              <a:rPr lang="en-US" sz="3200" dirty="0" smtClean="0"/>
              <a:t>apache</a:t>
            </a:r>
            <a:endParaRPr lang="en-US" sz="3200" dirty="0"/>
          </a:p>
          <a:p>
            <a:r>
              <a:rPr lang="en-US" sz="3200" dirty="0"/>
              <a:t># Recipe:: default</a:t>
            </a:r>
          </a:p>
          <a:p>
            <a:r>
              <a:rPr lang="en-US" sz="3200" dirty="0"/>
              <a:t>#</a:t>
            </a:r>
          </a:p>
          <a:p>
            <a:r>
              <a:rPr lang="en-US" sz="3200" dirty="0"/>
              <a:t># Copyright (c) </a:t>
            </a:r>
            <a:r>
              <a:rPr lang="is-IS" sz="3200" dirty="0" smtClean="0"/>
              <a:t>2016</a:t>
            </a:r>
            <a:r>
              <a:rPr lang="en-US" sz="3200" dirty="0" smtClean="0"/>
              <a:t> </a:t>
            </a:r>
            <a:r>
              <a:rPr lang="en-US" sz="3200" dirty="0"/>
              <a:t>The Authors, All Rights Reserved</a:t>
            </a:r>
            <a:r>
              <a:rPr lang="en-US" sz="3200" dirty="0" smtClean="0"/>
              <a:t>.</a:t>
            </a:r>
          </a:p>
          <a:p>
            <a:endParaRPr lang="en-US" sz="3200" dirty="0"/>
          </a:p>
          <a:p>
            <a:r>
              <a:rPr lang="en-US" sz="3200" dirty="0" err="1" smtClean="0"/>
              <a:t>include_recipe</a:t>
            </a:r>
            <a:r>
              <a:rPr lang="en-US" sz="3200" dirty="0" smtClean="0"/>
              <a:t> </a:t>
            </a:r>
            <a:r>
              <a:rPr lang="uk-UA" sz="3200" dirty="0" smtClean="0"/>
              <a:t>'</a:t>
            </a:r>
            <a:r>
              <a:rPr lang="en-US" sz="3200" dirty="0" smtClean="0"/>
              <a:t>apache::server</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~/cookbooks/apache/recipes/default.rb</a:t>
            </a:r>
            <a:endParaRPr lang="en-US" dirty="0"/>
          </a:p>
        </p:txBody>
      </p:sp>
      <p:sp>
        <p:nvSpPr>
          <p:cNvPr id="8" name="Text Placeholder 7"/>
          <p:cNvSpPr>
            <a:spLocks noGrp="1"/>
          </p:cNvSpPr>
          <p:nvPr>
            <p:ph type="body" sz="quarter" idx="13"/>
          </p:nvPr>
        </p:nvSpPr>
        <p:spPr>
          <a:xfrm>
            <a:off x="1107431" y="5630053"/>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041505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smtClean="0"/>
              <a:t>[</a:t>
            </a:r>
            <a:r>
              <a:rPr lang="is-IS" sz="2300" dirty="0" smtClean="0"/>
              <a:t>2016</a:t>
            </a:r>
            <a:r>
              <a:rPr lang="en-US" sz="2300" dirty="0" smtClean="0"/>
              <a:t>-09-15T15:23:18+00:00</a:t>
            </a:r>
            <a:r>
              <a:rPr lang="en-US" sz="2300" dirty="0"/>
              <a:t>] WARN: No config file found or specified on command line, using command line options.</a:t>
            </a:r>
          </a:p>
          <a:p>
            <a:r>
              <a:rPr lang="en-US" sz="2300" dirty="0"/>
              <a:t>Starting Chef Client, version 12.3.0</a:t>
            </a:r>
          </a:p>
          <a:p>
            <a:r>
              <a:rPr lang="en-US" sz="2300" dirty="0"/>
              <a:t>resolving cookbooks for run list: ["apache"]</a:t>
            </a:r>
          </a:p>
          <a:p>
            <a:r>
              <a:rPr lang="en-US" sz="2300" dirty="0"/>
              <a:t>Synchronizing Cookbooks:</a:t>
            </a:r>
          </a:p>
          <a:p>
            <a:r>
              <a:rPr lang="en-US" sz="2300" dirty="0"/>
              <a:t>  - apache</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3.310768509 seconds</a:t>
            </a:r>
          </a:p>
          <a:p>
            <a:endParaRPr lang="en-US" sz="2300" dirty="0"/>
          </a:p>
        </p:txBody>
      </p:sp>
      <p:sp>
        <p:nvSpPr>
          <p:cNvPr id="3" name="Title 2"/>
          <p:cNvSpPr>
            <a:spLocks noGrp="1"/>
          </p:cNvSpPr>
          <p:nvPr>
            <p:ph type="title"/>
          </p:nvPr>
        </p:nvSpPr>
        <p:spPr/>
        <p:txBody>
          <a:bodyPr>
            <a:normAutofit/>
          </a:bodyPr>
          <a:lstStyle/>
          <a:p>
            <a:r>
              <a:rPr lang="en-US" dirty="0" smtClean="0"/>
              <a:t>Lab: Applying the apache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"recipe[apache]"</a:t>
            </a:r>
            <a:endParaRPr lang="en-US" sz="3200" dirty="0"/>
          </a:p>
        </p:txBody>
      </p:sp>
      <p:sp>
        <p:nvSpPr>
          <p:cNvPr id="5" name="Rectangle 4"/>
          <p:cNvSpPr/>
          <p:nvPr/>
        </p:nvSpPr>
        <p:spPr bwMode="auto">
          <a:xfrm>
            <a:off x="1121104" y="4451545"/>
            <a:ext cx="14417959" cy="5382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08127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Lab: Commit Your Work</a:t>
            </a:r>
          </a:p>
        </p:txBody>
      </p:sp>
      <p:sp>
        <p:nvSpPr>
          <p:cNvPr id="3" name="Subtitle 2"/>
          <p:cNvSpPr>
            <a:spLocks noGrp="1"/>
          </p:cNvSpPr>
          <p:nvPr>
            <p:ph type="subTitle" idx="1"/>
          </p:nvPr>
        </p:nvSpPr>
        <p:spPr>
          <a:xfrm>
            <a:off x="3013753" y="3506118"/>
            <a:ext cx="12463314" cy="3346421"/>
          </a:xfrm>
        </p:spPr>
        <p:txBody>
          <a:bodyPr/>
          <a:lstStyle/>
          <a:p>
            <a:r>
              <a:rPr lang="en-US" dirty="0">
                <a:latin typeface="+mj-lt"/>
              </a:rPr>
              <a:t>$ cd apache</a:t>
            </a:r>
          </a:p>
          <a:p>
            <a:r>
              <a:rPr lang="en-US" dirty="0">
                <a:latin typeface="+mj-lt"/>
              </a:rPr>
              <a:t>$ git add .</a:t>
            </a:r>
          </a:p>
          <a:p>
            <a:r>
              <a:rPr lang="en-US" dirty="0">
                <a:latin typeface="+mj-lt"/>
              </a:rPr>
              <a:t>$ git commit -m "Default recipe includes the server recipe</a:t>
            </a:r>
            <a:r>
              <a:rPr lang="en-US" dirty="0" smtClean="0">
                <a:latin typeface="+mj-lt"/>
              </a:rPr>
              <a:t>"</a:t>
            </a:r>
            <a:endParaRPr lang="en-US" dirty="0">
              <a:latin typeface="+mj-lt"/>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84985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ü"/>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apache</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ü"/>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[apache]"</a:t>
            </a:r>
          </a:p>
          <a:p>
            <a:pPr marL="609585" indent="-609585">
              <a:buFont typeface="Wingdings" charset="2"/>
              <a:buChar char="ü"/>
            </a:pPr>
            <a:endParaRPr lang="en-US" sz="3200" dirty="0" smtClean="0"/>
          </a:p>
          <a:p>
            <a:pPr marL="609585" indent="-609585">
              <a:buFont typeface="Wingdings" charset="2"/>
              <a:buChar char="ü"/>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109350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Why would you want to apply more than one recipe at a time?</a:t>
            </a:r>
          </a:p>
          <a:p>
            <a:endParaRPr lang="en-US" dirty="0"/>
          </a:p>
          <a:p>
            <a:r>
              <a:rPr lang="en-US" dirty="0" smtClean="0"/>
              <a:t>What are the benefits and drawbacks of using "</a:t>
            </a:r>
            <a:r>
              <a:rPr lang="en-US" dirty="0" err="1" smtClean="0"/>
              <a:t>include_recipe</a:t>
            </a:r>
            <a:r>
              <a:rPr lang="en-US" dirty="0" smtClean="0"/>
              <a:t>" within 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49568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mj-lt"/>
                <a:cs typeface="Courier New" panose="02070309020205020404" pitchFamily="49" charset="0"/>
              </a:rPr>
              <a:t>chef-client</a:t>
            </a:r>
          </a:p>
          <a:p>
            <a:pPr marL="609585" indent="-609585">
              <a:buFont typeface="Arial"/>
              <a:buChar char="•"/>
            </a:pPr>
            <a:r>
              <a:rPr lang="en-US" dirty="0" smtClean="0">
                <a:latin typeface="+mj-lt"/>
                <a:cs typeface="Courier New" panose="02070309020205020404" pitchFamily="49" charset="0"/>
              </a:rPr>
              <a:t>local mode</a:t>
            </a:r>
          </a:p>
          <a:p>
            <a:pPr marL="609585" indent="-609585">
              <a:buFont typeface="Arial"/>
              <a:buChar char="•"/>
            </a:pPr>
            <a:r>
              <a:rPr lang="en-US" dirty="0" smtClean="0">
                <a:latin typeface="+mj-lt"/>
              </a:rPr>
              <a:t>run list</a:t>
            </a:r>
          </a:p>
          <a:p>
            <a:pPr marL="609585" indent="-609585">
              <a:buFont typeface="Arial"/>
              <a:buChar char="•"/>
            </a:pPr>
            <a:r>
              <a:rPr lang="en-US" dirty="0" smtClean="0">
                <a:latin typeface="+mj-lt"/>
                <a:cs typeface="Courier New" panose="02070309020205020404" pitchFamily="49" charset="0"/>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19924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72956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 use chef-client to:</a:t>
            </a:r>
          </a:p>
          <a:p>
            <a:pPr marL="1219169" lvl="2" indent="-609585">
              <a:buFont typeface="Wingdings" panose="05000000000000000000" pitchFamily="2" charset="2"/>
              <a:buChar char="Ø"/>
            </a:pPr>
            <a:r>
              <a:rPr lang="en-US" dirty="0" smtClean="0"/>
              <a:t>Locally </a:t>
            </a:r>
            <a:r>
              <a:rPr lang="en-US" dirty="0" smtClean="0"/>
              <a:t>apply multiple cookbooks' recipes with chef-client.</a:t>
            </a:r>
          </a:p>
          <a:p>
            <a:pPr marL="1219169" lvl="2" indent="-609585">
              <a:buFont typeface="Wingdings" panose="05000000000000000000" pitchFamily="2" charset="2"/>
              <a:buChar char="Ø"/>
            </a:pPr>
            <a:r>
              <a:rPr lang="en-US" dirty="0"/>
              <a:t>I</a:t>
            </a:r>
            <a:r>
              <a:rPr lang="en-US" dirty="0" smtClean="0"/>
              <a:t>nclude </a:t>
            </a:r>
            <a:r>
              <a:rPr lang="en-US" dirty="0"/>
              <a:t>a recipe </a:t>
            </a:r>
            <a:r>
              <a:rPr lang="en-US" dirty="0" smtClean="0"/>
              <a:t>from within </a:t>
            </a:r>
            <a:r>
              <a:rPr lang="en-US" dirty="0"/>
              <a:t>another </a:t>
            </a:r>
            <a:r>
              <a:rPr lang="en-US" dirty="0" smtClean="0"/>
              <a:t>recipe. </a:t>
            </a:r>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869170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50779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47431" y="2496327"/>
            <a:ext cx="12208282" cy="852712"/>
          </a:xfrm>
        </p:spPr>
        <p:txBody>
          <a:bodyPr>
            <a:noAutofit/>
          </a:bodyPr>
          <a:lstStyle/>
          <a:p>
            <a:r>
              <a:rPr lang="en-US" sz="4800" dirty="0" smtClean="0">
                <a:cs typeface="Courier New" panose="02070309020205020404" pitchFamily="49" charset="0"/>
              </a:rPr>
              <a:t>--run-list </a:t>
            </a:r>
            <a:r>
              <a:rPr lang="en-US" sz="4800" dirty="0">
                <a:cs typeface="Courier New" panose="02070309020205020404" pitchFamily="49" charset="0"/>
              </a:rPr>
              <a:t>"recipe[COOKBOOK::RECIPE]"</a:t>
            </a:r>
          </a:p>
        </p:txBody>
      </p:sp>
      <p:sp>
        <p:nvSpPr>
          <p:cNvPr id="3" name="Subtitle 2"/>
          <p:cNvSpPr>
            <a:spLocks noGrp="1"/>
          </p:cNvSpPr>
          <p:nvPr>
            <p:ph type="subTitle" idx="1"/>
          </p:nvPr>
        </p:nvSpPr>
        <p:spPr>
          <a:xfrm>
            <a:off x="3013753" y="3506118"/>
            <a:ext cx="10974132" cy="4372054"/>
          </a:xfrm>
        </p:spPr>
        <p:txBody>
          <a:bodyPr/>
          <a:lstStyle/>
          <a:p>
            <a:r>
              <a:rPr lang="en-US" dirty="0" smtClean="0"/>
              <a:t>In local mode, we need to provide a list of recipes to apply to the system. This is called a </a:t>
            </a:r>
            <a:r>
              <a:rPr lang="en-US" b="1" dirty="0" smtClean="0">
                <a:solidFill>
                  <a:schemeClr val="accent4"/>
                </a:solidFill>
              </a:rPr>
              <a:t>run list</a:t>
            </a:r>
            <a:r>
              <a:rPr lang="en-US" dirty="0" smtClean="0"/>
              <a:t>. A run list is an ordered collection of recipes to execute.</a:t>
            </a:r>
          </a:p>
          <a:p>
            <a:endParaRPr lang="en-US" dirty="0" smtClean="0"/>
          </a:p>
          <a:p>
            <a:r>
              <a:rPr lang="en-US" dirty="0" smtClean="0"/>
              <a:t>Each recipe in the run list must be addressed with the format </a:t>
            </a:r>
            <a:r>
              <a:rPr lang="en-US" b="1" dirty="0" smtClean="0">
                <a:latin typeface="+mj-lt"/>
                <a:cs typeface="Courier New" panose="02070309020205020404" pitchFamily="49" charset="0"/>
              </a:rPr>
              <a:t>recipe[COOKBOOK::RECIPE]</a:t>
            </a:r>
            <a:r>
              <a:rPr lang="en-US" dirty="0" smtClean="0">
                <a:latin typeface="+mj-lt"/>
              </a:rPr>
              <a:t>.</a:t>
            </a:r>
            <a:endParaRPr lang="en-US" dirty="0">
              <a:latin typeface="+mj-lt"/>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cxnSp>
        <p:nvCxnSpPr>
          <p:cNvPr id="7" name="Straight Connector 6"/>
          <p:cNvCxnSpPr/>
          <p:nvPr/>
        </p:nvCxnSpPr>
        <p:spPr>
          <a:xfrm>
            <a:off x="4054949" y="3364591"/>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9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3100" dirty="0"/>
              <a:t>$ sudo chef-client --local-mode </a:t>
            </a:r>
            <a:r>
              <a:rPr lang="en-US" sz="3100" dirty="0" smtClean="0"/>
              <a:t>–r "</a:t>
            </a:r>
            <a:r>
              <a:rPr lang="en-US" sz="3100" dirty="0"/>
              <a:t>recipe[workstation::setup]"</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'setup'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53188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a:t>
            </a:r>
            <a:r>
              <a:rPr lang="en-US" sz="4400" dirty="0" smtClean="0"/>
              <a:t>Using 'chef-client' to </a:t>
            </a:r>
            <a:r>
              <a:rPr lang="en-US" sz="4400" dirty="0"/>
              <a:t>Locally Apply Recipes</a:t>
            </a:r>
          </a:p>
        </p:txBody>
      </p:sp>
      <p:sp>
        <p:nvSpPr>
          <p:cNvPr id="3" name="Subtitle 2"/>
          <p:cNvSpPr>
            <a:spLocks noGrp="1"/>
          </p:cNvSpPr>
          <p:nvPr>
            <p:ph sz="quarter" idx="10"/>
          </p:nvPr>
        </p:nvSpPr>
        <p:spPr/>
        <p:txBody>
          <a:bodyPr>
            <a:normAutofit/>
          </a:bodyPr>
          <a:lstStyle/>
          <a:p>
            <a:r>
              <a:rPr lang="en-US" sz="3200" dirty="0"/>
              <a:t>$ sudo chef-client --local-mode -r "recipe[apache::server]"</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'server' recipe from the 'apache'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89685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Using </a:t>
            </a:r>
            <a:r>
              <a:rPr lang="en-US" sz="4400" dirty="0" smtClean="0"/>
              <a:t>'chef-client' </a:t>
            </a:r>
            <a:r>
              <a:rPr lang="en-US" sz="4400" dirty="0"/>
              <a:t>to Locally Apply Recipes</a:t>
            </a:r>
          </a:p>
        </p:txBody>
      </p:sp>
      <p:sp>
        <p:nvSpPr>
          <p:cNvPr id="3" name="Subtitle 2"/>
          <p:cNvSpPr>
            <a:spLocks noGrp="1"/>
          </p:cNvSpPr>
          <p:nvPr>
            <p:ph sz="quarter" idx="10"/>
          </p:nvPr>
        </p:nvSpPr>
        <p:spPr/>
        <p:txBody>
          <a:bodyPr>
            <a:normAutofit/>
          </a:bodyPr>
          <a:lstStyle/>
          <a:p>
            <a:r>
              <a:rPr lang="en-US" sz="3200" dirty="0"/>
              <a:t>$ sudo chef</a:t>
            </a:r>
            <a:r>
              <a:rPr lang="en-US" sz="3200" dirty="0" smtClean="0"/>
              <a:t>-client --local-mode \ </a:t>
            </a:r>
          </a:p>
          <a:p>
            <a:r>
              <a:rPr lang="en-US" sz="3200" dirty="0"/>
              <a:t> </a:t>
            </a:r>
            <a:r>
              <a:rPr lang="en-US" sz="3200" dirty="0" smtClean="0"/>
              <a:t> -r "recipe[workstation::setup],recipe[apache::server]"</a:t>
            </a:r>
            <a:endParaRPr lang="en-US" sz="3200" dirty="0"/>
          </a:p>
        </p:txBody>
      </p:sp>
      <p:sp>
        <p:nvSpPr>
          <p:cNvPr id="4" name="Content Placeholder 3"/>
          <p:cNvSpPr>
            <a:spLocks noGrp="1"/>
          </p:cNvSpPr>
          <p:nvPr>
            <p:ph sz="quarter" idx="12"/>
          </p:nvPr>
        </p:nvSpPr>
        <p:spPr/>
        <p:txBody>
          <a:bodyPr/>
          <a:lstStyle/>
          <a:p>
            <a:r>
              <a:rPr lang="en-US" dirty="0" smtClean="0"/>
              <a:t>Applying the following recipes locally:</a:t>
            </a:r>
            <a:endParaRPr lang="en-US" dirty="0"/>
          </a:p>
          <a:p>
            <a:pPr marL="609585" indent="-609585">
              <a:buFontTx/>
              <a:buChar char="•"/>
            </a:pPr>
            <a:endParaRPr lang="en-US" dirty="0" smtClean="0"/>
          </a:p>
          <a:p>
            <a:pPr marL="918611" lvl="1" indent="-609585">
              <a:buFontTx/>
              <a:buChar char="•"/>
            </a:pPr>
            <a:r>
              <a:rPr lang="en-US" dirty="0" smtClean="0"/>
              <a:t>The 'setup' recipe from the 'workstation' cookbook</a:t>
            </a:r>
          </a:p>
          <a:p>
            <a:pPr marL="918611" lvl="1" indent="-609585">
              <a:buFontTx/>
              <a:buChar char="•"/>
            </a:pPr>
            <a:r>
              <a:rPr lang="en-US" dirty="0" smtClean="0"/>
              <a:t>The 'server' recipe </a:t>
            </a:r>
            <a:r>
              <a:rPr lang="en-US" dirty="0"/>
              <a:t>from the </a:t>
            </a:r>
            <a:r>
              <a:rPr lang="en-US" dirty="0" smtClean="0"/>
              <a:t>'apache'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54858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GL: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49197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15291</TotalTime>
  <Words>3072</Words>
  <Application>Microsoft Macintosh PowerPoint</Application>
  <PresentationFormat>Custom</PresentationFormat>
  <Paragraphs>315</Paragraphs>
  <Slides>27</Slides>
  <Notes>25</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ChefDk3.2Template</vt:lpstr>
      <vt:lpstr>chef-client</vt:lpstr>
      <vt:lpstr>chef-client</vt:lpstr>
      <vt:lpstr>Objectives</vt:lpstr>
      <vt:lpstr>--local-mode</vt:lpstr>
      <vt:lpstr>--run-list "recipe[COOKBOOK::RECIPE]"</vt:lpstr>
      <vt:lpstr>Demo: Using 'chef-client' to Locally Apply Recipes</vt:lpstr>
      <vt:lpstr>Demo: Using 'chef-client' to Locally Apply Recipes</vt:lpstr>
      <vt:lpstr>Demo: Using 'chef-client' to Locally Apply Recipes</vt:lpstr>
      <vt:lpstr>GL: Return Home First</vt:lpstr>
      <vt:lpstr>GL: Apply the Cookbook Recipe Locally</vt:lpstr>
      <vt:lpstr>GL: Apply the Cookbook Recipe Locally</vt:lpstr>
      <vt:lpstr>GL: Apply Both Recipes Locally</vt:lpstr>
      <vt:lpstr>-r "recipe[COOKBOOK(::default)]"</vt:lpstr>
      <vt:lpstr>include_recipe</vt:lpstr>
      <vt:lpstr>Demo: Including a Recipe</vt:lpstr>
      <vt:lpstr>Demo: Including a Recipe</vt:lpstr>
      <vt:lpstr>GL: The Default Recipe Includes the Setup Recipe</vt:lpstr>
      <vt:lpstr>GL: Apply the Cookbook's Default Recipe</vt:lpstr>
      <vt:lpstr>GL: Commit Your Work</vt:lpstr>
      <vt:lpstr>Lab: Update the apache Cookbook</vt:lpstr>
      <vt:lpstr>Lab: The Default Recipe Includes the Apache Recipe</vt:lpstr>
      <vt:lpstr>Lab: Applying the apache Default Recipe</vt:lpstr>
      <vt:lpstr>Lab: Commit Your Work</vt:lpstr>
      <vt:lpstr>Lab: Update the apache Cookbook</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1939</cp:revision>
  <cp:lastPrinted>2015-02-07T23:49:10Z</cp:lastPrinted>
  <dcterms:created xsi:type="dcterms:W3CDTF">2012-09-13T17:36:07Z</dcterms:created>
  <dcterms:modified xsi:type="dcterms:W3CDTF">2016-02-24T22:50:58Z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